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08" r:id="rId7"/>
    <p:sldId id="322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3" r:id="rId16"/>
    <p:sldId id="317" r:id="rId17"/>
    <p:sldId id="318" r:id="rId18"/>
    <p:sldId id="320" r:id="rId19"/>
    <p:sldId id="321" r:id="rId20"/>
    <p:sldId id="324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8"/>
    <a:srgbClr val="060E15"/>
    <a:srgbClr val="68B7F2"/>
    <a:srgbClr val="93E8FF"/>
    <a:srgbClr val="00B2E6"/>
    <a:srgbClr val="09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badia" userId="626899a4-e5de-4e57-aefb-2dff22f49efe" providerId="ADAL" clId="{84D66A6C-D750-50DF-802C-70CB3B88C3E4}"/>
    <pc:docChg chg="modSld">
      <pc:chgData name="Daniel Abadia" userId="626899a4-e5de-4e57-aefb-2dff22f49efe" providerId="ADAL" clId="{84D66A6C-D750-50DF-802C-70CB3B88C3E4}" dt="2026-03-18T20:03:44.957" v="11" actId="1035"/>
      <pc:docMkLst>
        <pc:docMk/>
      </pc:docMkLst>
      <pc:sldChg chg="addSp modSp mod">
        <pc:chgData name="Daniel Abadia" userId="626899a4-e5de-4e57-aefb-2dff22f49efe" providerId="ADAL" clId="{84D66A6C-D750-50DF-802C-70CB3B88C3E4}" dt="2026-03-18T20:03:44.957" v="11" actId="1035"/>
        <pc:sldMkLst>
          <pc:docMk/>
          <pc:sldMk cId="435546682" sldId="256"/>
        </pc:sldMkLst>
        <pc:picChg chg="mod">
          <ac:chgData name="Daniel Abadia" userId="626899a4-e5de-4e57-aefb-2dff22f49efe" providerId="ADAL" clId="{84D66A6C-D750-50DF-802C-70CB3B88C3E4}" dt="2026-03-18T20:03:26.430" v="3" actId="1076"/>
          <ac:picMkLst>
            <pc:docMk/>
            <pc:sldMk cId="435546682" sldId="256"/>
            <ac:picMk id="7" creationId="{8AE7B5F1-C28A-3CEE-B85D-21642E8F8447}"/>
          </ac:picMkLst>
        </pc:picChg>
        <pc:picChg chg="add mod">
          <ac:chgData name="Daniel Abadia" userId="626899a4-e5de-4e57-aefb-2dff22f49efe" providerId="ADAL" clId="{84D66A6C-D750-50DF-802C-70CB3B88C3E4}" dt="2026-03-18T20:03:44.957" v="11" actId="1035"/>
          <ac:picMkLst>
            <pc:docMk/>
            <pc:sldMk cId="435546682" sldId="256"/>
            <ac:picMk id="9" creationId="{C5713A47-580B-DFC5-90E5-285F4EB01A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24CE-0B2F-44ED-886C-514EB934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32CFC-0BBB-47D3-898B-DC804D898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2EDB-D53F-4CE9-B49F-22A41D68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F7F0-1476-42F5-BC44-9CF5129F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4AFF-AB0A-44A5-8665-76EC6D11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68C-8D12-4DD7-B8BF-B14EF011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2185B-B5C1-45BD-92ED-CAAF7DD1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5084-4F8A-4BF9-9939-307FAF5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3254-8742-4813-A0CB-34A6B90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1569-0B98-4DA9-BA79-83F231A7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057A5-F007-4819-B4A7-3CC922D51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0479-3734-4DD5-BDF7-7A9CAF3D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84E8-BD01-4B0F-8668-7208DDA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7FF4-4109-4AD0-860E-DB4EC910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B71C-C0F8-4CA2-A188-2AA3026F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77FA-9C22-4F6B-B0F2-E7D94B7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679-1681-48AC-AFCB-DB5D5C51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FA7D-CA9C-4F2E-8339-D2B36060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12BD-75AC-4CE8-836E-AD9D83FC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8619-E419-4537-AFC2-22B397A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9717-088B-47B6-80EB-B81A8347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6967-94C8-4954-8C0F-4D451F8C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D486-1C0B-4707-A3F7-8DF8844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D545-25E6-43D4-8E70-D0D8D7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04FA-D057-4C2A-AD76-E606A6A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375C-3AEC-497F-88E2-C7A990FB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E02F-D8C2-4701-8747-2BB5966E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37689-90D0-49BA-9434-08C662AF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7C3D-4A73-41C9-8ADB-0B115123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B3716-5F17-4B4F-8013-9EF624C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F0AA-A200-4821-88EB-13E69CE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F162-4E61-42F4-8021-165119CB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490B-AE1E-42D2-877B-BEE310F5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D5A57-1767-40C1-8DBE-2BFB6697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AA620-3AD8-4A3B-80A9-F86290014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338ED-20AB-4177-BD1F-51D44835E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8BF91-841B-4F1B-ACAF-9B6205B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D2E7-F93C-4373-8FB8-52419933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6E678-AC28-4FAE-916D-9713458B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30B-F7A3-4BFA-8876-3CDE9656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1E9BB-81C2-4720-83AB-B37D201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5E601-5A00-4A34-921A-69DF2040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62300-56F3-4A4A-B45C-0F66FA22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0354C-5D80-44AC-BAA2-548658BD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DCF2-045D-459D-BAE6-7F42751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BE6E0-C220-4C07-B6F8-EBFFE48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D699-0FE3-4928-8F72-5560109A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8097-90C0-4D47-9137-004CF7AC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4724-6EE0-4DCC-8DE3-F32C8A4E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6C15-B74D-433C-A804-BBB7094E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74B35-C8F0-4D49-A0E5-B48FDD88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3D2C4-2A43-462D-B6FF-B65A33C5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A5FA-FE5F-4B4D-A1A8-D1583F7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538B2-8B0A-46D0-877B-7F6D4CB94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DEB6-671F-40E1-8678-5B30685D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0B401-3107-4F54-BCE2-301F39F6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0C5D3-689F-4C14-800C-1D4D04F2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CD91-652B-4207-AA24-543FFA4B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5FCA-2C20-4DAB-90FD-7378CF18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8E7F9-7B5B-403F-9106-59670564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52DD-46C2-4BD5-9C23-FF1AF3F7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82D7-FC4C-44B5-91E6-473BB932CCA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F414-6EE7-4C66-AE0F-FB162EAEC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B2BC-20CC-4F83-BCDB-C3D04F90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F431C-72C2-4E6A-BC44-854887B2E148}"/>
              </a:ext>
            </a:extLst>
          </p:cNvPr>
          <p:cNvSpPr/>
          <p:nvPr/>
        </p:nvSpPr>
        <p:spPr>
          <a:xfrm>
            <a:off x="4514850" y="0"/>
            <a:ext cx="4629150" cy="6858000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&lt;?xml version="1.0" encoding="UTF-8"?&gt;&lt;svg id="Layer_1" data-name="Layer 1" xmlns="http://www.w3.org/2000/svg" viewBox="0 0 333.33 333.33"&gt;  &lt;defs&gt;    &lt;style&gt;      .cls-1 {        fill: #056fbd;      }    &lt;/style&gt;  &lt;/defs&gt;  &lt;rect class="cls-1" width="333.33" height="333.33"/&gt;&lt;/svg&gt;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77641-C6E4-425D-A358-02C627DD918F}"/>
              </a:ext>
            </a:extLst>
          </p:cNvPr>
          <p:cNvSpPr/>
          <p:nvPr/>
        </p:nvSpPr>
        <p:spPr>
          <a:xfrm>
            <a:off x="0" y="2340456"/>
            <a:ext cx="9144000" cy="2644135"/>
          </a:xfrm>
          <a:prstGeom prst="rect">
            <a:avLst/>
          </a:prstGeom>
          <a:solidFill>
            <a:srgbClr val="68B7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0C2A6-4CD2-4968-AB1F-C48D2DC8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632" y="5257800"/>
            <a:ext cx="2527427" cy="1585912"/>
          </a:xfrm>
        </p:spPr>
        <p:txBody>
          <a:bodyPr/>
          <a:lstStyle/>
          <a:p>
            <a:endParaRPr lang="en-US" b="1" dirty="0">
              <a:latin typeface="Montserrat" panose="00000500000000000000" pitchFamily="2" charset="0"/>
            </a:endParaRPr>
          </a:p>
          <a:p>
            <a:r>
              <a:rPr lang="en-US" b="1" dirty="0">
                <a:latin typeface="Montserrat" panose="00000500000000000000" pitchFamily="2" charset="0"/>
              </a:rPr>
              <a:t>COMPANY’S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856" y="1477131"/>
            <a:ext cx="9144000" cy="2170545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PROJECT 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2513FC-359E-4C9D-A4ED-1AB467B600D5}"/>
              </a:ext>
            </a:extLst>
          </p:cNvPr>
          <p:cNvSpPr txBox="1">
            <a:spLocks/>
          </p:cNvSpPr>
          <p:nvPr/>
        </p:nvSpPr>
        <p:spPr>
          <a:xfrm>
            <a:off x="3601280" y="3901037"/>
            <a:ext cx="5136098" cy="100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Presenter’s names</a:t>
            </a: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Date</a:t>
            </a:r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AE7B5F1-C28A-3CEE-B85D-21642E8F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1" y="5831384"/>
            <a:ext cx="3755649" cy="438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13A47-580B-DFC5-90E5-285F4EB01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" y="550085"/>
            <a:ext cx="3110554" cy="10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200" b="1">
                <a:solidFill>
                  <a:schemeClr val="bg1"/>
                </a:solidFill>
                <a:latin typeface="Montserrat" panose="00000500000000000000" pitchFamily="2" charset="0"/>
              </a:rPr>
              <a:t>STAKEHOLDER CO-OPERATION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7C963B-3169-8171-6444-B9A959A6FC09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916911-E73C-6A42-347E-2053E9FFEA31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38597C6-8072-6F8C-35D6-8F07B1F66543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E5D180-6793-9081-4A7F-A28C68A1D5FA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10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Montserrat" panose="00000500000000000000" pitchFamily="2" charset="0"/>
              </a:rPr>
              <a:t>EQUITY, DIVERSITY, &amp; INCLUSION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14ADBB-EA9B-8099-6668-F9828115A3D8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9F1D9D-CC3A-5ED3-6914-D2B3B34224DF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B4938B4-C0ED-45CD-FDC6-432E4260CECF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D9FD29-941B-1019-6FB8-2983FE5B7D5E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11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QUALITY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A0CE1E-B2E5-2EE4-ABE9-9EE5A66B6391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DD3E76-39F9-7C81-86D2-8F2076EE5573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4CC3A0A-64F3-DB27-3F42-C06AD7E0353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D734F8-A8C4-753D-DBC9-A72E1CD1EBED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12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5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C93E0-8A88-15E9-7FC5-C7B1B33DD7A5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97DED-08D6-EB99-2770-B826A94C520A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D2B90BF-ED97-6010-953E-96C01F6DE538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51F17B-62CD-3D21-9AFC-51B6E3E172F2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13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583201"/>
            <a:ext cx="11605119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LETTER OF RECOMMENDATION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F1FA20-CC33-850A-B661-7E352A14A584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3A43FF-2E53-F4BD-38C7-78FD3784AAA4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25DFF44-3CBD-F3B7-5876-87E38EA5A46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1F95BD-C490-D549-7A30-B96D7C53AC48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14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ontserrat" panose="00000500000000000000" pitchFamily="2" charset="0"/>
              </a:rPr>
              <a:t>PROJECT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A5A04-B5B7-F86B-027A-47E467F3A03F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E30C41-F84E-B512-A7A5-ABB06A5F1C6F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7300BAC-A9B2-5FAD-A05E-C23FA2A451EC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D0AE0-DF80-7E67-2086-10076AC2DAE6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15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7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537BD-CD7F-41BB-7957-0D09DF5AD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F63B74-D83E-89AC-0A7A-98F089FE2E57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9A9A-10DA-FB70-AA6B-7649551BB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235208"/>
            <a:ext cx="11310122" cy="129089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WHY DO YOU THINK THIS PROJECT DESERVES AN AWARD OF EXCELLENCE?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11D4E-43EB-FC32-529F-4E60B1EA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780378-ED05-4906-0A5E-4D3D0276E9B3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C44E6-99F6-D7E6-E278-1B4ADB7FA8BB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B0924-A693-17D9-588E-EA83B464A3E3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40674-F1CE-BF3F-35E3-B07EB2C27D6E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D9FB93-DDF3-3DC6-BC2F-D6D4A8B25771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A6D486-016A-CC7A-AED8-78671AC5F722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9950F96-36E2-9870-8D93-70E5735EA421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3E3EC9-CC48-120C-5E14-DE8A4207923C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16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/>
              </a:rPr>
              <a:t>PROJECT HISTORY/INTRO</a:t>
            </a:r>
            <a:endParaRPr lang="en-US" sz="5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dirty="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289A96-4C83-8662-D927-359E58B66138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7C5205-8AF3-7D60-075C-29D94F1EF9CE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C7C9DF6-79E8-DAE2-0581-24616B980B0E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B0D58A-BF8E-3841-550A-E62B91D4181E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2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3BF0A-8AF8-BD7E-375A-ACADD94BB160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C5C0A-564D-2F20-2B0A-F779C53F7B35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2A8B77A-EFED-603B-72E5-C894B22361C5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8DEAD2-D130-B790-6A07-4B55BB4EB4A4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3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SCOPE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944F04-6FD2-597B-5B1D-A48E4AB1482E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7A85E0-DF0C-EEB4-908F-5B34C96E6172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E69E523-C3AF-D853-BB22-0A420F70C0F1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F9D665-58A6-E8C4-08EC-F997F1CAD163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4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BFA2FD-F4AF-40DB-50B5-E20F2E8EE26C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125159"/>
            <a:ext cx="11104154" cy="145059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FINANCIAL PERFORMANCE AND </a:t>
            </a:r>
            <a:b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BID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740247-5FA4-FC17-E3EC-E72441A5062A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E9D0B0-74DD-6514-FA1B-E1D8E8E56114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979ED08-B1A2-63B5-0F9C-285F2DCAD740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FCFB2D-199C-36C5-59FA-21C15A28D4A5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5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SCHEDULE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07977-14B6-0EDF-0A8C-5C0F4A9EF754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EE0D98-A93D-9479-2F85-472F35A0B520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59A486-8018-2B2D-BB7D-5F9954B8DB92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4CD38E-9B1D-46EA-7427-D3DC43F83F4D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6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21" y="583201"/>
            <a:ext cx="11531578" cy="679509"/>
          </a:xfrm>
        </p:spPr>
        <p:txBody>
          <a:bodyPr>
            <a:noAutofit/>
          </a:bodyPr>
          <a:lstStyle/>
          <a:p>
            <a:pPr algn="l"/>
            <a:r>
              <a:rPr lang="en-US" sz="4600" b="1">
                <a:solidFill>
                  <a:schemeClr val="bg1"/>
                </a:solidFill>
                <a:latin typeface="Montserrat" panose="00000500000000000000" pitchFamily="2" charset="0"/>
              </a:rPr>
              <a:t>VALUE ENGINEERING &amp; INNOVATION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8026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CHALLENGES &amp; RESOLUTIONS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DA1DF-94FA-460C-B0E2-D65BF8F9B732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3D1B2-6079-2D54-BAA2-CDF168A56143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3A2D301-3D97-EE86-3FA3-FB228E7BE3F6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F76D7-19C1-35B4-4307-F39A226C5001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8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SAFETY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A8BC2-2A65-85B3-FA0D-49702B69ECD5}"/>
              </a:ext>
            </a:extLst>
          </p:cNvPr>
          <p:cNvGrpSpPr/>
          <p:nvPr/>
        </p:nvGrpSpPr>
        <p:grpSpPr>
          <a:xfrm>
            <a:off x="-6940" y="6537960"/>
            <a:ext cx="536153" cy="320040"/>
            <a:chOff x="103366" y="6537960"/>
            <a:chExt cx="536153" cy="320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C15A53-ABAA-B49B-17F7-663C723A9FC8}"/>
                </a:ext>
              </a:extLst>
            </p:cNvPr>
            <p:cNvSpPr/>
            <p:nvPr/>
          </p:nvSpPr>
          <p:spPr>
            <a:xfrm>
              <a:off x="103366" y="6537960"/>
              <a:ext cx="399553" cy="320040"/>
            </a:xfrm>
            <a:prstGeom prst="rect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17837CB-350D-910C-485A-94DA63B1FD9F}"/>
                </a:ext>
              </a:extLst>
            </p:cNvPr>
            <p:cNvSpPr/>
            <p:nvPr/>
          </p:nvSpPr>
          <p:spPr>
            <a:xfrm>
              <a:off x="360467" y="6537960"/>
              <a:ext cx="279052" cy="320040"/>
            </a:xfrm>
            <a:prstGeom prst="triangle">
              <a:avLst/>
            </a:prstGeom>
            <a:solidFill>
              <a:srgbClr val="10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49D776-FB92-3DCA-DCBC-D8F14E76C056}"/>
              </a:ext>
            </a:extLst>
          </p:cNvPr>
          <p:cNvSpPr txBox="1"/>
          <p:nvPr/>
        </p:nvSpPr>
        <p:spPr>
          <a:xfrm>
            <a:off x="-6940" y="6493798"/>
            <a:ext cx="39955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fld id="{51DBB4E5-6DE9-4079-B6FB-206AA9EB43ED}" type="slidenum">
              <a:rPr lang="en-US" sz="1600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>
                <a:lnSpc>
                  <a:spcPts val="2300"/>
                </a:lnSpc>
              </a:pPr>
              <a:t>9</a:t>
            </a:fld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4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d722c5-eaae-4aae-9635-fc01cabd6341">6H52KCA3UUPM-727751095-649148</_dlc_DocId>
    <_dlc_DocIdUrl xmlns="c1d722c5-eaae-4aae-9635-fc01cabd6341">
      <Url>https://vrcabc.sharepoint.com/sites/FileShare/_layouts/15/DocIdRedir.aspx?ID=6H52KCA3UUPM-727751095-649148</Url>
      <Description>6H52KCA3UUPM-727751095-649148</Description>
    </_dlc_DocIdUrl>
    <TaxCatchAll xmlns="c1d722c5-eaae-4aae-9635-fc01cabd6341" xsi:nil="true"/>
    <lcf76f155ced4ddcb4097134ff3c332f xmlns="849959ac-4d26-430d-948d-4a12ee6b2de1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1D51B73702342879A54B9DB683B31" ma:contentTypeVersion="1966" ma:contentTypeDescription="Create a new document." ma:contentTypeScope="" ma:versionID="d9d4ac572ccceefeecf717d5cb539a61">
  <xsd:schema xmlns:xsd="http://www.w3.org/2001/XMLSchema" xmlns:xs="http://www.w3.org/2001/XMLSchema" xmlns:p="http://schemas.microsoft.com/office/2006/metadata/properties" xmlns:ns2="c1d722c5-eaae-4aae-9635-fc01cabd6341" xmlns:ns3="849959ac-4d26-430d-948d-4a12ee6b2de1" targetNamespace="http://schemas.microsoft.com/office/2006/metadata/properties" ma:root="true" ma:fieldsID="60ed60df3e3ac1ac29c2ae4d4ff33d90" ns2:_="" ns3:_="">
    <xsd:import namespace="c1d722c5-eaae-4aae-9635-fc01cabd6341"/>
    <xsd:import namespace="849959ac-4d26-430d-948d-4a12ee6b2d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722c5-eaae-4aae-9635-fc01cabd634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4997bc3-593e-4530-9f4d-b0024da2a3aa}" ma:internalName="TaxCatchAll" ma:showField="CatchAllData" ma:web="c1d722c5-eaae-4aae-9635-fc01cabd6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959ac-4d26-430d-948d-4a12ee6b2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3b3611-fcbb-4042-86e5-6462e8d95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06CD5-72CF-4F71-954F-98EFE82B3F1B}">
  <ds:schemaRefs>
    <ds:schemaRef ds:uri="http://www.w3.org/XML/1998/namespace"/>
    <ds:schemaRef ds:uri="http://purl.org/dc/elements/1.1/"/>
    <ds:schemaRef ds:uri="http://schemas.openxmlformats.org/package/2006/metadata/core-properties"/>
    <ds:schemaRef ds:uri="849959ac-4d26-430d-948d-4a12ee6b2de1"/>
    <ds:schemaRef ds:uri="http://purl.org/dc/dcmitype/"/>
    <ds:schemaRef ds:uri="http://schemas.microsoft.com/office/2006/documentManagement/types"/>
    <ds:schemaRef ds:uri="http://schemas.microsoft.com/office/infopath/2007/PartnerControls"/>
    <ds:schemaRef ds:uri="c1d722c5-eaae-4aae-9635-fc01cabd634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E4E159-BAF5-4F51-BBC1-40435AA4EB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E1AA861-1745-4648-B46A-DB9D904D72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6F1511-796A-43E9-83C6-E05156EC7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d722c5-eaae-4aae-9635-fc01cabd6341"/>
    <ds:schemaRef ds:uri="849959ac-4d26-430d-948d-4a12ee6b2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Macintosh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PROJECT NAME</vt:lpstr>
      <vt:lpstr>PROJECT HISTORY/INTRO</vt:lpstr>
      <vt:lpstr>PROJECT OVERVIEW</vt:lpstr>
      <vt:lpstr>SCOPE OF WORK</vt:lpstr>
      <vt:lpstr>FINANCIAL PERFORMANCE AND  BID METHOD</vt:lpstr>
      <vt:lpstr>SCHEDULE PERFORMANCE</vt:lpstr>
      <vt:lpstr>VALUE ENGINEERING &amp; INNOVATION</vt:lpstr>
      <vt:lpstr>CHALLENGES &amp; RESOLUTIONS</vt:lpstr>
      <vt:lpstr>SAFETY RECORD</vt:lpstr>
      <vt:lpstr>STAKEHOLDER CO-OPERATION</vt:lpstr>
      <vt:lpstr>EQUITY, DIVERSITY, &amp; INCLUSION</vt:lpstr>
      <vt:lpstr>QUALITY MANAGEMENT</vt:lpstr>
      <vt:lpstr>ADDITIONAL INFORMATION</vt:lpstr>
      <vt:lpstr>LETTER OF RECOMMENDATION</vt:lpstr>
      <vt:lpstr>PROJECT TEAM</vt:lpstr>
      <vt:lpstr>WHY DO YOU THINK THIS PROJECT DESERVES AN AWARD OF EXCELLENCE?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Ella  Koo</dc:creator>
  <cp:lastModifiedBy>Daniel Abadia</cp:lastModifiedBy>
  <cp:revision>1</cp:revision>
  <cp:lastPrinted>2020-02-27T23:03:30Z</cp:lastPrinted>
  <dcterms:created xsi:type="dcterms:W3CDTF">2020-02-24T22:03:02Z</dcterms:created>
  <dcterms:modified xsi:type="dcterms:W3CDTF">2026-03-18T20:03:53Z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0x01010091B1D51B73702342879A54B9DB683B31</vt:lpwstr>
  </property>
  <property fmtid="{D5CDD505-2E9C-101B-9397-08002B2CF9AE}" pid="3" name="_dlc_DocIdItemGuid">
    <vt:lpwstr>c2cd2770-5bff-40cf-9c31-39be90d376ee</vt:lpwstr>
  </property>
  <property fmtid="{D5CDD505-2E9C-101B-9397-08002B2CF9AE}" pid="4" name="MediaServiceImageTags">
    <vt:lpwstr/>
  </property>
</Properties>
</file>